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TT Norms Bold" charset="1" panose="02000803030000020004"/>
      <p:regular r:id="rId16"/>
    </p:embeddedFont>
    <p:embeddedFont>
      <p:font typeface="Mistrully" charset="1" panose="00000000000000000000"/>
      <p:regular r:id="rId17"/>
    </p:embeddedFont>
    <p:embeddedFont>
      <p:font typeface="Canva Sans" charset="1" panose="020B0503030501040103"/>
      <p:regular r:id="rId18"/>
    </p:embeddedFont>
    <p:embeddedFont>
      <p:font typeface="Canva Sans Bold" charset="1" panose="020B0803030501040103"/>
      <p:regular r:id="rId19"/>
    </p:embeddedFont>
    <p:embeddedFont>
      <p:font typeface="Genty Sans" charset="1" panose="00000600000000000000"/>
      <p:regular r:id="rId20"/>
    </p:embeddedFont>
    <p:embeddedFont>
      <p:font typeface="Smile Font TH" charset="1" panose="02000503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E">
                <a:alpha val="100000"/>
              </a:srgbClr>
            </a:gs>
            <a:gs pos="100000">
              <a:srgbClr val="E6E6E6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195595" y="4787739"/>
            <a:ext cx="3844813" cy="7607623"/>
            <a:chOff x="0" y="0"/>
            <a:chExt cx="2620010" cy="51841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2" r="0" b="-22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3940609" y="4787739"/>
            <a:ext cx="3844813" cy="7607623"/>
            <a:chOff x="0" y="0"/>
            <a:chExt cx="2620010" cy="51841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2" r="0" b="-22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6895199" y="3722761"/>
            <a:ext cx="4228543" cy="8366899"/>
            <a:chOff x="0" y="0"/>
            <a:chExt cx="2620010" cy="518414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22" r="0" b="-22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821685" y="363843"/>
            <a:ext cx="2630776" cy="2630776"/>
          </a:xfrm>
          <a:custGeom>
            <a:avLst/>
            <a:gdLst/>
            <a:ahLst/>
            <a:cxnLst/>
            <a:rect r="r" b="b" t="t" l="l"/>
            <a:pathLst>
              <a:path h="2630776" w="2630776">
                <a:moveTo>
                  <a:pt x="0" y="0"/>
                </a:moveTo>
                <a:lnTo>
                  <a:pt x="2630776" y="0"/>
                </a:lnTo>
                <a:lnTo>
                  <a:pt x="2630776" y="2630776"/>
                </a:lnTo>
                <a:lnTo>
                  <a:pt x="0" y="26307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4839965" y="363843"/>
            <a:ext cx="2630776" cy="2630776"/>
          </a:xfrm>
          <a:custGeom>
            <a:avLst/>
            <a:gdLst/>
            <a:ahLst/>
            <a:cxnLst/>
            <a:rect r="r" b="b" t="t" l="l"/>
            <a:pathLst>
              <a:path h="2630776" w="2630776">
                <a:moveTo>
                  <a:pt x="0" y="0"/>
                </a:moveTo>
                <a:lnTo>
                  <a:pt x="2630776" y="0"/>
                </a:lnTo>
                <a:lnTo>
                  <a:pt x="2630776" y="2630776"/>
                </a:lnTo>
                <a:lnTo>
                  <a:pt x="0" y="26307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349956" y="2148701"/>
            <a:ext cx="15595366" cy="1330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b="true" sz="9999" spc="-499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Green Pulse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236488" y="1200890"/>
            <a:ext cx="7822302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00BF63"/>
                </a:solidFill>
                <a:latin typeface="Mistrully"/>
                <a:ea typeface="Mistrully"/>
                <a:cs typeface="Mistrully"/>
                <a:sym typeface="Mistrully"/>
              </a:rPr>
              <a:t>All New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30492" y="5259185"/>
            <a:ext cx="9828808" cy="4783204"/>
            <a:chOff x="0" y="0"/>
            <a:chExt cx="2588657" cy="12597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88657" cy="1259774"/>
            </a:xfrm>
            <a:custGeom>
              <a:avLst/>
              <a:gdLst/>
              <a:ahLst/>
              <a:cxnLst/>
              <a:rect r="r" b="b" t="t" l="l"/>
              <a:pathLst>
                <a:path h="1259774" w="2588657">
                  <a:moveTo>
                    <a:pt x="43322" y="0"/>
                  </a:moveTo>
                  <a:lnTo>
                    <a:pt x="2545335" y="0"/>
                  </a:lnTo>
                  <a:cubicBezTo>
                    <a:pt x="2556825" y="0"/>
                    <a:pt x="2567844" y="4564"/>
                    <a:pt x="2575969" y="12689"/>
                  </a:cubicBezTo>
                  <a:cubicBezTo>
                    <a:pt x="2584093" y="20813"/>
                    <a:pt x="2588657" y="31832"/>
                    <a:pt x="2588657" y="43322"/>
                  </a:cubicBezTo>
                  <a:lnTo>
                    <a:pt x="2588657" y="1216452"/>
                  </a:lnTo>
                  <a:cubicBezTo>
                    <a:pt x="2588657" y="1240378"/>
                    <a:pt x="2569261" y="1259774"/>
                    <a:pt x="2545335" y="1259774"/>
                  </a:cubicBezTo>
                  <a:lnTo>
                    <a:pt x="43322" y="1259774"/>
                  </a:lnTo>
                  <a:cubicBezTo>
                    <a:pt x="31832" y="1259774"/>
                    <a:pt x="20813" y="1255210"/>
                    <a:pt x="12689" y="1247085"/>
                  </a:cubicBezTo>
                  <a:cubicBezTo>
                    <a:pt x="4564" y="1238961"/>
                    <a:pt x="0" y="1227941"/>
                    <a:pt x="0" y="1216452"/>
                  </a:cubicBezTo>
                  <a:lnTo>
                    <a:pt x="0" y="43322"/>
                  </a:lnTo>
                  <a:cubicBezTo>
                    <a:pt x="0" y="31832"/>
                    <a:pt x="4564" y="20813"/>
                    <a:pt x="12689" y="12689"/>
                  </a:cubicBezTo>
                  <a:cubicBezTo>
                    <a:pt x="20813" y="4564"/>
                    <a:pt x="31832" y="0"/>
                    <a:pt x="43322" y="0"/>
                  </a:cubicBezTo>
                  <a:close/>
                </a:path>
              </a:pathLst>
            </a:custGeom>
            <a:solidFill>
              <a:srgbClr val="E4F7F2"/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88657" cy="1297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7172351">
            <a:off x="-3059052" y="6453726"/>
            <a:ext cx="6118104" cy="5330398"/>
          </a:xfrm>
          <a:custGeom>
            <a:avLst/>
            <a:gdLst/>
            <a:ahLst/>
            <a:cxnLst/>
            <a:rect r="r" b="b" t="t" l="l"/>
            <a:pathLst>
              <a:path h="5330398" w="6118104">
                <a:moveTo>
                  <a:pt x="6118104" y="0"/>
                </a:moveTo>
                <a:lnTo>
                  <a:pt x="0" y="0"/>
                </a:lnTo>
                <a:lnTo>
                  <a:pt x="0" y="5330398"/>
                </a:lnTo>
                <a:lnTo>
                  <a:pt x="6118104" y="5330398"/>
                </a:lnTo>
                <a:lnTo>
                  <a:pt x="611810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3941640">
            <a:off x="14879814" y="-2536315"/>
            <a:ext cx="6118104" cy="5330398"/>
          </a:xfrm>
          <a:custGeom>
            <a:avLst/>
            <a:gdLst/>
            <a:ahLst/>
            <a:cxnLst/>
            <a:rect r="r" b="b" t="t" l="l"/>
            <a:pathLst>
              <a:path h="5330398" w="6118104">
                <a:moveTo>
                  <a:pt x="6118104" y="0"/>
                </a:moveTo>
                <a:lnTo>
                  <a:pt x="0" y="0"/>
                </a:lnTo>
                <a:lnTo>
                  <a:pt x="0" y="5330398"/>
                </a:lnTo>
                <a:lnTo>
                  <a:pt x="6118104" y="5330398"/>
                </a:lnTo>
                <a:lnTo>
                  <a:pt x="611810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838610" y="4013803"/>
            <a:ext cx="5247604" cy="5354698"/>
          </a:xfrm>
          <a:custGeom>
            <a:avLst/>
            <a:gdLst/>
            <a:ahLst/>
            <a:cxnLst/>
            <a:rect r="r" b="b" t="t" l="l"/>
            <a:pathLst>
              <a:path h="5354698" w="5247604">
                <a:moveTo>
                  <a:pt x="0" y="0"/>
                </a:moveTo>
                <a:lnTo>
                  <a:pt x="5247604" y="0"/>
                </a:lnTo>
                <a:lnTo>
                  <a:pt x="5247604" y="5354699"/>
                </a:lnTo>
                <a:lnTo>
                  <a:pt x="0" y="5354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18958" y="738129"/>
            <a:ext cx="2846971" cy="4405371"/>
          </a:xfrm>
          <a:custGeom>
            <a:avLst/>
            <a:gdLst/>
            <a:ahLst/>
            <a:cxnLst/>
            <a:rect r="r" b="b" t="t" l="l"/>
            <a:pathLst>
              <a:path h="4405371" w="2846971">
                <a:moveTo>
                  <a:pt x="0" y="0"/>
                </a:moveTo>
                <a:lnTo>
                  <a:pt x="2846971" y="0"/>
                </a:lnTo>
                <a:lnTo>
                  <a:pt x="2846971" y="4405371"/>
                </a:lnTo>
                <a:lnTo>
                  <a:pt x="0" y="44053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1000"/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74302" y="1403837"/>
            <a:ext cx="11712379" cy="1081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53"/>
              </a:lnSpc>
              <a:spcBef>
                <a:spcPct val="0"/>
              </a:spcBef>
            </a:pPr>
            <a:r>
              <a:rPr lang="en-US" sz="7044">
                <a:solidFill>
                  <a:srgbClr val="000000"/>
                </a:solidFill>
                <a:latin typeface="Genty Sans"/>
                <a:ea typeface="Genty Sans"/>
                <a:cs typeface="Genty Sans"/>
                <a:sym typeface="Genty Sans"/>
              </a:rPr>
              <a:t>Conclusion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09954" y="5443316"/>
            <a:ext cx="8469884" cy="4414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8"/>
              </a:lnSpc>
              <a:spcBef>
                <a:spcPct val="0"/>
              </a:spcBef>
            </a:pPr>
            <a:r>
              <a:rPr lang="en-US" sz="2415">
                <a:solidFill>
                  <a:srgbClr val="000000"/>
                </a:solidFill>
                <a:latin typeface="Smile Font TH"/>
                <a:ea typeface="Smile Font TH"/>
                <a:cs typeface="Smile Font TH"/>
                <a:sym typeface="Smile Font TH"/>
              </a:rPr>
              <a:t>Our mobile app empowers fa</a:t>
            </a:r>
            <a:r>
              <a:rPr lang="en-US" sz="2415">
                <a:solidFill>
                  <a:srgbClr val="000000"/>
                </a:solidFill>
                <a:latin typeface="Smile Font TH"/>
                <a:ea typeface="Smile Font TH"/>
                <a:cs typeface="Smile Font TH"/>
                <a:sym typeface="Smile Font TH"/>
              </a:rPr>
              <a:t>rmers with real-time, location-specific crop guidance in their preferred language. By providing soil &amp; weather advice, pest/disease alerts, and market price updates, farmers can:</a:t>
            </a:r>
          </a:p>
          <a:p>
            <a:pPr algn="l" marL="521401" indent="-260700" lvl="1">
              <a:lnSpc>
                <a:spcPts val="2898"/>
              </a:lnSpc>
              <a:spcBef>
                <a:spcPct val="0"/>
              </a:spcBef>
              <a:buFont typeface="Arial"/>
              <a:buChar char="•"/>
            </a:pPr>
            <a:r>
              <a:rPr lang="en-US" sz="2415">
                <a:solidFill>
                  <a:srgbClr val="000000"/>
                </a:solidFill>
                <a:latin typeface="Smile Font TH"/>
                <a:ea typeface="Smile Font TH"/>
                <a:cs typeface="Smile Font TH"/>
                <a:sym typeface="Smile Font TH"/>
              </a:rPr>
              <a:t>Increase crop yield</a:t>
            </a:r>
          </a:p>
          <a:p>
            <a:pPr algn="l" marL="521401" indent="-260700" lvl="1">
              <a:lnSpc>
                <a:spcPts val="2898"/>
              </a:lnSpc>
              <a:spcBef>
                <a:spcPct val="0"/>
              </a:spcBef>
              <a:buFont typeface="Arial"/>
              <a:buChar char="•"/>
            </a:pPr>
            <a:r>
              <a:rPr lang="en-US" sz="2415">
                <a:solidFill>
                  <a:srgbClr val="000000"/>
                </a:solidFill>
                <a:latin typeface="Smile Font TH"/>
                <a:ea typeface="Smile Font TH"/>
                <a:cs typeface="Smile Font TH"/>
                <a:sym typeface="Smile Font TH"/>
              </a:rPr>
              <a:t>Reduce fertilizer misuse</a:t>
            </a:r>
          </a:p>
          <a:p>
            <a:pPr algn="l" marL="521401" indent="-260700" lvl="1">
              <a:lnSpc>
                <a:spcPts val="2898"/>
              </a:lnSpc>
              <a:spcBef>
                <a:spcPct val="0"/>
              </a:spcBef>
              <a:buFont typeface="Arial"/>
              <a:buChar char="•"/>
            </a:pPr>
            <a:r>
              <a:rPr lang="en-US" sz="2415">
                <a:solidFill>
                  <a:srgbClr val="000000"/>
                </a:solidFill>
                <a:latin typeface="Smile Font TH"/>
                <a:ea typeface="Smile Font TH"/>
                <a:cs typeface="Smile Font TH"/>
                <a:sym typeface="Smile Font TH"/>
              </a:rPr>
              <a:t>Control pests early → minimize crop loss</a:t>
            </a:r>
          </a:p>
          <a:p>
            <a:pPr algn="l" marL="521401" indent="-260700" lvl="1">
              <a:lnSpc>
                <a:spcPts val="2898"/>
              </a:lnSpc>
              <a:spcBef>
                <a:spcPct val="0"/>
              </a:spcBef>
              <a:buFont typeface="Arial"/>
              <a:buChar char="•"/>
            </a:pPr>
            <a:r>
              <a:rPr lang="en-US" sz="2415">
                <a:solidFill>
                  <a:srgbClr val="000000"/>
                </a:solidFill>
                <a:latin typeface="Smile Font TH"/>
                <a:ea typeface="Smile Font TH"/>
                <a:cs typeface="Smile Font TH"/>
                <a:sym typeface="Smile Font TH"/>
              </a:rPr>
              <a:t>Make better decisions → higher income</a:t>
            </a:r>
          </a:p>
          <a:p>
            <a:pPr algn="l">
              <a:lnSpc>
                <a:spcPts val="2898"/>
              </a:lnSpc>
              <a:spcBef>
                <a:spcPct val="0"/>
              </a:spcBef>
            </a:pPr>
            <a:r>
              <a:rPr lang="en-US" sz="2415">
                <a:solidFill>
                  <a:srgbClr val="000000"/>
                </a:solidFill>
                <a:latin typeface="Smile Font TH"/>
                <a:ea typeface="Smile Font TH"/>
                <a:cs typeface="Smile Font TH"/>
                <a:sym typeface="Smile Font TH"/>
              </a:rPr>
              <a:t>In short: Easy-to-use mobile advisory = Smarter and more profitable farming.</a:t>
            </a:r>
          </a:p>
          <a:p>
            <a:pPr algn="l">
              <a:lnSpc>
                <a:spcPts val="289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99149" y="4108070"/>
            <a:ext cx="8148216" cy="7058392"/>
          </a:xfrm>
          <a:custGeom>
            <a:avLst/>
            <a:gdLst/>
            <a:ahLst/>
            <a:cxnLst/>
            <a:rect r="r" b="b" t="t" l="l"/>
            <a:pathLst>
              <a:path h="7058392" w="8148216">
                <a:moveTo>
                  <a:pt x="0" y="0"/>
                </a:moveTo>
                <a:lnTo>
                  <a:pt x="8148215" y="0"/>
                </a:lnTo>
                <a:lnTo>
                  <a:pt x="8148215" y="7058392"/>
                </a:lnTo>
                <a:lnTo>
                  <a:pt x="0" y="7058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67220" y="7196245"/>
            <a:ext cx="8285363" cy="882043"/>
            <a:chOff x="0" y="0"/>
            <a:chExt cx="2182153" cy="2323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82153" cy="232308"/>
            </a:xfrm>
            <a:custGeom>
              <a:avLst/>
              <a:gdLst/>
              <a:ahLst/>
              <a:cxnLst/>
              <a:rect r="r" b="b" t="t" l="l"/>
              <a:pathLst>
                <a:path h="232308" w="2182153">
                  <a:moveTo>
                    <a:pt x="0" y="0"/>
                  </a:moveTo>
                  <a:lnTo>
                    <a:pt x="2182153" y="0"/>
                  </a:lnTo>
                  <a:lnTo>
                    <a:pt x="2182153" y="232308"/>
                  </a:lnTo>
                  <a:lnTo>
                    <a:pt x="0" y="232308"/>
                  </a:lnTo>
                  <a:close/>
                </a:path>
              </a:pathLst>
            </a:custGeom>
            <a:solidFill>
              <a:srgbClr val="E4F7F2"/>
            </a:solidFill>
            <a:ln w="38100" cap="sq">
              <a:solidFill>
                <a:srgbClr val="000000"/>
              </a:solidFill>
              <a:prstDash val="lgDash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182153" cy="289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AI-powered farming for small &amp; marginal farmers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9405162">
            <a:off x="12766368" y="-1636499"/>
            <a:ext cx="6118104" cy="5330398"/>
          </a:xfrm>
          <a:custGeom>
            <a:avLst/>
            <a:gdLst/>
            <a:ahLst/>
            <a:cxnLst/>
            <a:rect r="r" b="b" t="t" l="l"/>
            <a:pathLst>
              <a:path h="5330398" w="6118104">
                <a:moveTo>
                  <a:pt x="0" y="0"/>
                </a:moveTo>
                <a:lnTo>
                  <a:pt x="6118103" y="0"/>
                </a:lnTo>
                <a:lnTo>
                  <a:pt x="6118103" y="5330398"/>
                </a:lnTo>
                <a:lnTo>
                  <a:pt x="0" y="53303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308450" y="5489921"/>
            <a:ext cx="10950850" cy="102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4"/>
              </a:lnSpc>
              <a:spcBef>
                <a:spcPct val="0"/>
              </a:spcBef>
            </a:pPr>
            <a:r>
              <a:rPr lang="en-US" b="true" sz="605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Green Pulse </a:t>
            </a:r>
            <a:r>
              <a:rPr lang="en-US" b="true" sz="605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249066" y="3190788"/>
            <a:ext cx="4095807" cy="2624753"/>
          </a:xfrm>
          <a:custGeom>
            <a:avLst/>
            <a:gdLst/>
            <a:ahLst/>
            <a:cxnLst/>
            <a:rect r="r" b="b" t="t" l="l"/>
            <a:pathLst>
              <a:path h="2624753" w="4095807">
                <a:moveTo>
                  <a:pt x="0" y="0"/>
                </a:moveTo>
                <a:lnTo>
                  <a:pt x="4095807" y="0"/>
                </a:lnTo>
                <a:lnTo>
                  <a:pt x="4095807" y="2624753"/>
                </a:lnTo>
                <a:lnTo>
                  <a:pt x="0" y="26247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56045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4742" y="4657477"/>
            <a:ext cx="8859321" cy="5046475"/>
            <a:chOff x="0" y="0"/>
            <a:chExt cx="2333319" cy="13291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33319" cy="1329113"/>
            </a:xfrm>
            <a:custGeom>
              <a:avLst/>
              <a:gdLst/>
              <a:ahLst/>
              <a:cxnLst/>
              <a:rect r="r" b="b" t="t" l="l"/>
              <a:pathLst>
                <a:path h="1329113" w="2333319">
                  <a:moveTo>
                    <a:pt x="48063" y="0"/>
                  </a:moveTo>
                  <a:lnTo>
                    <a:pt x="2285256" y="0"/>
                  </a:lnTo>
                  <a:cubicBezTo>
                    <a:pt x="2311801" y="0"/>
                    <a:pt x="2333319" y="21519"/>
                    <a:pt x="2333319" y="48063"/>
                  </a:cubicBezTo>
                  <a:lnTo>
                    <a:pt x="2333319" y="1281050"/>
                  </a:lnTo>
                  <a:cubicBezTo>
                    <a:pt x="2333319" y="1307594"/>
                    <a:pt x="2311801" y="1329113"/>
                    <a:pt x="2285256" y="1329113"/>
                  </a:cubicBezTo>
                  <a:lnTo>
                    <a:pt x="48063" y="1329113"/>
                  </a:lnTo>
                  <a:cubicBezTo>
                    <a:pt x="35316" y="1329113"/>
                    <a:pt x="23091" y="1324049"/>
                    <a:pt x="14077" y="1315036"/>
                  </a:cubicBezTo>
                  <a:cubicBezTo>
                    <a:pt x="5064" y="1306022"/>
                    <a:pt x="0" y="1293797"/>
                    <a:pt x="0" y="1281050"/>
                  </a:cubicBezTo>
                  <a:lnTo>
                    <a:pt x="0" y="48063"/>
                  </a:lnTo>
                  <a:cubicBezTo>
                    <a:pt x="0" y="35316"/>
                    <a:pt x="5064" y="23091"/>
                    <a:pt x="14077" y="14077"/>
                  </a:cubicBezTo>
                  <a:cubicBezTo>
                    <a:pt x="23091" y="5064"/>
                    <a:pt x="35316" y="0"/>
                    <a:pt x="48063" y="0"/>
                  </a:cubicBezTo>
                  <a:close/>
                </a:path>
              </a:pathLst>
            </a:custGeom>
            <a:solidFill>
              <a:srgbClr val="E4F7F2"/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33319" cy="1367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10155352" y="4841045"/>
            <a:ext cx="7315200" cy="3840480"/>
          </a:xfrm>
          <a:custGeom>
            <a:avLst/>
            <a:gdLst/>
            <a:ahLst/>
            <a:cxnLst/>
            <a:rect r="r" b="b" t="t" l="l"/>
            <a:pathLst>
              <a:path h="3840480" w="7315200">
                <a:moveTo>
                  <a:pt x="7315200" y="0"/>
                </a:moveTo>
                <a:lnTo>
                  <a:pt x="0" y="0"/>
                </a:lnTo>
                <a:lnTo>
                  <a:pt x="0" y="3840480"/>
                </a:lnTo>
                <a:lnTo>
                  <a:pt x="7315200" y="384048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988096">
            <a:off x="13542887" y="-2413018"/>
            <a:ext cx="6118104" cy="5330398"/>
          </a:xfrm>
          <a:custGeom>
            <a:avLst/>
            <a:gdLst/>
            <a:ahLst/>
            <a:cxnLst/>
            <a:rect r="r" b="b" t="t" l="l"/>
            <a:pathLst>
              <a:path h="5330398" w="6118104">
                <a:moveTo>
                  <a:pt x="0" y="0"/>
                </a:moveTo>
                <a:lnTo>
                  <a:pt x="6118104" y="0"/>
                </a:lnTo>
                <a:lnTo>
                  <a:pt x="6118104" y="5330397"/>
                </a:lnTo>
                <a:lnTo>
                  <a:pt x="0" y="53303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909629" y="-20428"/>
            <a:ext cx="4032504" cy="4114800"/>
          </a:xfrm>
          <a:custGeom>
            <a:avLst/>
            <a:gdLst/>
            <a:ahLst/>
            <a:cxnLst/>
            <a:rect r="r" b="b" t="t" l="l"/>
            <a:pathLst>
              <a:path h="4114800" w="4032504">
                <a:moveTo>
                  <a:pt x="0" y="0"/>
                </a:moveTo>
                <a:lnTo>
                  <a:pt x="4032504" y="0"/>
                </a:lnTo>
                <a:lnTo>
                  <a:pt x="40325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81557" y="1415896"/>
            <a:ext cx="9844324" cy="2678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64"/>
              </a:lnSpc>
              <a:spcBef>
                <a:spcPct val="0"/>
              </a:spcBef>
            </a:pPr>
            <a:r>
              <a:rPr lang="en-US" sz="8803">
                <a:solidFill>
                  <a:srgbClr val="000000"/>
                </a:solidFill>
                <a:latin typeface="Genty Sans"/>
                <a:ea typeface="Genty Sans"/>
                <a:cs typeface="Genty Sans"/>
                <a:sym typeface="Genty Sans"/>
              </a:rPr>
              <a:t>Problem Statement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39774" y="5479877"/>
            <a:ext cx="8689258" cy="3411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5977" indent="-302989" lvl="1">
              <a:lnSpc>
                <a:spcPts val="3368"/>
              </a:lnSpc>
              <a:buFont typeface="Arial"/>
              <a:buChar char="•"/>
            </a:pPr>
            <a:r>
              <a:rPr lang="en-US" sz="2806">
                <a:solidFill>
                  <a:srgbClr val="000000"/>
                </a:solidFill>
                <a:latin typeface="Smile Font TH"/>
                <a:ea typeface="Smile Font TH"/>
                <a:cs typeface="Smile Font TH"/>
                <a:sym typeface="Smile Font TH"/>
              </a:rPr>
              <a:t>Farmers rely on guesswork for crop decisions</a:t>
            </a:r>
          </a:p>
          <a:p>
            <a:pPr algn="l" marL="605977" indent="-302989" lvl="1">
              <a:lnSpc>
                <a:spcPts val="3368"/>
              </a:lnSpc>
              <a:buFont typeface="Arial"/>
              <a:buChar char="•"/>
            </a:pPr>
            <a:r>
              <a:rPr lang="en-US" sz="2806">
                <a:solidFill>
                  <a:srgbClr val="000000"/>
                </a:solidFill>
                <a:latin typeface="Smile Font TH"/>
                <a:ea typeface="Smile Font TH"/>
                <a:cs typeface="Smile Font TH"/>
                <a:sym typeface="Smile Font TH"/>
              </a:rPr>
              <a:t>Lack of soil &amp; weather-specific advice</a:t>
            </a:r>
          </a:p>
          <a:p>
            <a:pPr algn="l" marL="605977" indent="-302989" lvl="1">
              <a:lnSpc>
                <a:spcPts val="3368"/>
              </a:lnSpc>
              <a:buFont typeface="Arial"/>
              <a:buChar char="•"/>
            </a:pPr>
            <a:r>
              <a:rPr lang="en-US" sz="2806">
                <a:solidFill>
                  <a:srgbClr val="000000"/>
                </a:solidFill>
                <a:latin typeface="Smile Font TH"/>
                <a:ea typeface="Smile Font TH"/>
                <a:cs typeface="Smile Font TH"/>
                <a:sym typeface="Smile Font TH"/>
              </a:rPr>
              <a:t>Difficulty in detecting pests &amp; diseases early</a:t>
            </a:r>
          </a:p>
          <a:p>
            <a:pPr algn="l" marL="605977" indent="-302989" lvl="1">
              <a:lnSpc>
                <a:spcPts val="3368"/>
              </a:lnSpc>
              <a:buFont typeface="Arial"/>
              <a:buChar char="•"/>
            </a:pPr>
            <a:r>
              <a:rPr lang="en-US" sz="2806">
                <a:solidFill>
                  <a:srgbClr val="000000"/>
                </a:solidFill>
                <a:latin typeface="Smile Font TH"/>
                <a:ea typeface="Smile Font TH"/>
                <a:cs typeface="Smile Font TH"/>
                <a:sym typeface="Smile Font TH"/>
              </a:rPr>
              <a:t>Unaware of real-time market prices</a:t>
            </a:r>
          </a:p>
          <a:p>
            <a:pPr algn="l" marL="605977" indent="-302989" lvl="1">
              <a:lnSpc>
                <a:spcPts val="3368"/>
              </a:lnSpc>
              <a:buFont typeface="Arial"/>
              <a:buChar char="•"/>
            </a:pPr>
            <a:r>
              <a:rPr lang="en-US" sz="2806">
                <a:solidFill>
                  <a:srgbClr val="000000"/>
                </a:solidFill>
                <a:latin typeface="Smile Font TH"/>
                <a:ea typeface="Smile Font TH"/>
                <a:cs typeface="Smile Font TH"/>
                <a:sym typeface="Smile Font TH"/>
              </a:rPr>
              <a:t>Language barriers restrict access to digital tools</a:t>
            </a:r>
          </a:p>
          <a:p>
            <a:pPr algn="l">
              <a:lnSpc>
                <a:spcPts val="336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241841" y="4420424"/>
            <a:ext cx="11420055" cy="4837876"/>
            <a:chOff x="0" y="0"/>
            <a:chExt cx="3007751" cy="12741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07751" cy="1274173"/>
            </a:xfrm>
            <a:custGeom>
              <a:avLst/>
              <a:gdLst/>
              <a:ahLst/>
              <a:cxnLst/>
              <a:rect r="r" b="b" t="t" l="l"/>
              <a:pathLst>
                <a:path h="1274173" w="3007751">
                  <a:moveTo>
                    <a:pt x="37286" y="0"/>
                  </a:moveTo>
                  <a:lnTo>
                    <a:pt x="2970465" y="0"/>
                  </a:lnTo>
                  <a:cubicBezTo>
                    <a:pt x="2991058" y="0"/>
                    <a:pt x="3007751" y="16693"/>
                    <a:pt x="3007751" y="37286"/>
                  </a:cubicBezTo>
                  <a:lnTo>
                    <a:pt x="3007751" y="1236887"/>
                  </a:lnTo>
                  <a:cubicBezTo>
                    <a:pt x="3007751" y="1257480"/>
                    <a:pt x="2991058" y="1274173"/>
                    <a:pt x="2970465" y="1274173"/>
                  </a:cubicBezTo>
                  <a:lnTo>
                    <a:pt x="37286" y="1274173"/>
                  </a:lnTo>
                  <a:cubicBezTo>
                    <a:pt x="16693" y="1274173"/>
                    <a:pt x="0" y="1257480"/>
                    <a:pt x="0" y="1236887"/>
                  </a:cubicBezTo>
                  <a:lnTo>
                    <a:pt x="0" y="37286"/>
                  </a:lnTo>
                  <a:cubicBezTo>
                    <a:pt x="0" y="16693"/>
                    <a:pt x="16693" y="0"/>
                    <a:pt x="37286" y="0"/>
                  </a:cubicBezTo>
                  <a:close/>
                </a:path>
              </a:pathLst>
            </a:custGeom>
            <a:solidFill>
              <a:srgbClr val="E4F7F2"/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007751" cy="1312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9603276">
            <a:off x="-3700415" y="-198799"/>
            <a:ext cx="6118104" cy="5330398"/>
          </a:xfrm>
          <a:custGeom>
            <a:avLst/>
            <a:gdLst/>
            <a:ahLst/>
            <a:cxnLst/>
            <a:rect r="r" b="b" t="t" l="l"/>
            <a:pathLst>
              <a:path h="5330398" w="6118104">
                <a:moveTo>
                  <a:pt x="6118103" y="0"/>
                </a:moveTo>
                <a:lnTo>
                  <a:pt x="0" y="0"/>
                </a:lnTo>
                <a:lnTo>
                  <a:pt x="0" y="5330397"/>
                </a:lnTo>
                <a:lnTo>
                  <a:pt x="6118103" y="5330397"/>
                </a:lnTo>
                <a:lnTo>
                  <a:pt x="611810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84045">
            <a:off x="2299969" y="514953"/>
            <a:ext cx="3390338" cy="2877550"/>
          </a:xfrm>
          <a:custGeom>
            <a:avLst/>
            <a:gdLst/>
            <a:ahLst/>
            <a:cxnLst/>
            <a:rect r="r" b="b" t="t" l="l"/>
            <a:pathLst>
              <a:path h="2877550" w="3390338">
                <a:moveTo>
                  <a:pt x="0" y="0"/>
                </a:moveTo>
                <a:lnTo>
                  <a:pt x="3390338" y="0"/>
                </a:lnTo>
                <a:lnTo>
                  <a:pt x="3390338" y="2877550"/>
                </a:lnTo>
                <a:lnTo>
                  <a:pt x="0" y="28775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99456" y="3820131"/>
            <a:ext cx="5200868" cy="5599858"/>
          </a:xfrm>
          <a:custGeom>
            <a:avLst/>
            <a:gdLst/>
            <a:ahLst/>
            <a:cxnLst/>
            <a:rect r="r" b="b" t="t" l="l"/>
            <a:pathLst>
              <a:path h="5599858" w="5200868">
                <a:moveTo>
                  <a:pt x="0" y="0"/>
                </a:moveTo>
                <a:lnTo>
                  <a:pt x="5200868" y="0"/>
                </a:lnTo>
                <a:lnTo>
                  <a:pt x="5200868" y="5599858"/>
                </a:lnTo>
                <a:lnTo>
                  <a:pt x="0" y="5599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897532" y="1944203"/>
            <a:ext cx="7876973" cy="2152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53"/>
              </a:lnSpc>
              <a:spcBef>
                <a:spcPct val="0"/>
              </a:spcBef>
            </a:pPr>
            <a:r>
              <a:rPr lang="en-US" sz="7044">
                <a:solidFill>
                  <a:srgbClr val="000000"/>
                </a:solidFill>
                <a:latin typeface="Genty Sans"/>
                <a:ea typeface="Genty Sans"/>
                <a:cs typeface="Genty Sans"/>
                <a:sym typeface="Genty Sans"/>
              </a:rPr>
              <a:t>Solution Overview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81163" y="4752444"/>
            <a:ext cx="10378137" cy="4505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3"/>
              </a:lnSpc>
            </a:pPr>
            <a:r>
              <a:rPr lang="en-US" sz="3286">
                <a:solidFill>
                  <a:srgbClr val="000000"/>
                </a:solidFill>
                <a:latin typeface="Smile Font TH"/>
                <a:ea typeface="Smile Font TH"/>
                <a:cs typeface="Smile Font TH"/>
                <a:sym typeface="Smile Font TH"/>
              </a:rPr>
              <a:t>A Multilingual, AI-based Mobile App &amp; Chatbot that provides:</a:t>
            </a:r>
          </a:p>
          <a:p>
            <a:pPr algn="l">
              <a:lnSpc>
                <a:spcPts val="3943"/>
              </a:lnSpc>
            </a:pPr>
          </a:p>
          <a:p>
            <a:pPr algn="l" marL="709517" indent="-354759" lvl="1">
              <a:lnSpc>
                <a:spcPts val="3943"/>
              </a:lnSpc>
              <a:buFont typeface="Arial"/>
              <a:buChar char="•"/>
            </a:pPr>
            <a:r>
              <a:rPr lang="en-US" sz="3286">
                <a:solidFill>
                  <a:srgbClr val="000000"/>
                </a:solidFill>
                <a:latin typeface="Smile Font TH"/>
                <a:ea typeface="Smile Font TH"/>
                <a:cs typeface="Smile Font TH"/>
                <a:sym typeface="Smile Font TH"/>
              </a:rPr>
              <a:t>M</a:t>
            </a:r>
            <a:r>
              <a:rPr lang="en-US" sz="3286">
                <a:solidFill>
                  <a:srgbClr val="000000"/>
                </a:solidFill>
                <a:latin typeface="Smile Font TH"/>
                <a:ea typeface="Smile Font TH"/>
                <a:cs typeface="Smile Font TH"/>
                <a:sym typeface="Smile Font TH"/>
              </a:rPr>
              <a:t>obile-First Design Built with Ionic + Laravel </a:t>
            </a:r>
          </a:p>
          <a:p>
            <a:pPr algn="l" marL="709517" indent="-354759" lvl="1">
              <a:lnSpc>
                <a:spcPts val="3943"/>
              </a:lnSpc>
              <a:buFont typeface="Arial"/>
              <a:buChar char="•"/>
            </a:pPr>
            <a:r>
              <a:rPr lang="en-US" sz="3286">
                <a:solidFill>
                  <a:srgbClr val="000000"/>
                </a:solidFill>
                <a:latin typeface="Smile Font TH"/>
                <a:ea typeface="Smile Font TH"/>
                <a:cs typeface="Smile Font TH"/>
                <a:sym typeface="Smile Font TH"/>
              </a:rPr>
              <a:t>Real-time soil &amp; fertilizer guidance</a:t>
            </a:r>
          </a:p>
          <a:p>
            <a:pPr algn="l" marL="709517" indent="-354759" lvl="1">
              <a:lnSpc>
                <a:spcPts val="3943"/>
              </a:lnSpc>
              <a:buFont typeface="Arial"/>
              <a:buChar char="•"/>
            </a:pPr>
            <a:r>
              <a:rPr lang="en-US" sz="3286">
                <a:solidFill>
                  <a:srgbClr val="000000"/>
                </a:solidFill>
                <a:latin typeface="Smile Font TH"/>
                <a:ea typeface="Smile Font TH"/>
                <a:cs typeface="Smile Font TH"/>
                <a:sym typeface="Smile Font TH"/>
              </a:rPr>
              <a:t>F</a:t>
            </a:r>
            <a:r>
              <a:rPr lang="en-US" sz="3286">
                <a:solidFill>
                  <a:srgbClr val="000000"/>
                </a:solidFill>
                <a:latin typeface="Smile Font TH"/>
                <a:ea typeface="Smile Font TH"/>
                <a:cs typeface="Smile Font TH"/>
                <a:sym typeface="Smile Font TH"/>
              </a:rPr>
              <a:t>armers get easy guidance according to their region Language</a:t>
            </a:r>
          </a:p>
          <a:p>
            <a:pPr algn="l" marL="709517" indent="-354759" lvl="1">
              <a:lnSpc>
                <a:spcPts val="3943"/>
              </a:lnSpc>
              <a:buFont typeface="Arial"/>
              <a:buChar char="•"/>
            </a:pPr>
            <a:r>
              <a:rPr lang="en-US" sz="3286">
                <a:solidFill>
                  <a:srgbClr val="000000"/>
                </a:solidFill>
                <a:latin typeface="Smile Font TH"/>
                <a:ea typeface="Smile Font TH"/>
                <a:cs typeface="Smile Font TH"/>
                <a:sym typeface="Smile Font TH"/>
              </a:rPr>
              <a:t>Market price updates</a:t>
            </a:r>
          </a:p>
          <a:p>
            <a:pPr algn="l">
              <a:lnSpc>
                <a:spcPts val="394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43497" y="3623892"/>
            <a:ext cx="10595369" cy="5634408"/>
            <a:chOff x="0" y="0"/>
            <a:chExt cx="2790550" cy="14839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90550" cy="1483959"/>
            </a:xfrm>
            <a:custGeom>
              <a:avLst/>
              <a:gdLst/>
              <a:ahLst/>
              <a:cxnLst/>
              <a:rect r="r" b="b" t="t" l="l"/>
              <a:pathLst>
                <a:path h="1483959" w="2790550">
                  <a:moveTo>
                    <a:pt x="40188" y="0"/>
                  </a:moveTo>
                  <a:lnTo>
                    <a:pt x="2750362" y="0"/>
                  </a:lnTo>
                  <a:cubicBezTo>
                    <a:pt x="2772557" y="0"/>
                    <a:pt x="2790550" y="17993"/>
                    <a:pt x="2790550" y="40188"/>
                  </a:cubicBezTo>
                  <a:lnTo>
                    <a:pt x="2790550" y="1443771"/>
                  </a:lnTo>
                  <a:cubicBezTo>
                    <a:pt x="2790550" y="1465967"/>
                    <a:pt x="2772557" y="1483959"/>
                    <a:pt x="2750362" y="1483959"/>
                  </a:cubicBezTo>
                  <a:lnTo>
                    <a:pt x="40188" y="1483959"/>
                  </a:lnTo>
                  <a:cubicBezTo>
                    <a:pt x="17993" y="1483959"/>
                    <a:pt x="0" y="1465967"/>
                    <a:pt x="0" y="1443771"/>
                  </a:cubicBezTo>
                  <a:lnTo>
                    <a:pt x="0" y="40188"/>
                  </a:lnTo>
                  <a:cubicBezTo>
                    <a:pt x="0" y="17993"/>
                    <a:pt x="17993" y="0"/>
                    <a:pt x="40188" y="0"/>
                  </a:cubicBezTo>
                  <a:close/>
                </a:path>
              </a:pathLst>
            </a:custGeom>
            <a:solidFill>
              <a:srgbClr val="E4F7F2"/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90550" cy="15220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7172351">
            <a:off x="-3059052" y="6453726"/>
            <a:ext cx="6118104" cy="5330398"/>
          </a:xfrm>
          <a:custGeom>
            <a:avLst/>
            <a:gdLst/>
            <a:ahLst/>
            <a:cxnLst/>
            <a:rect r="r" b="b" t="t" l="l"/>
            <a:pathLst>
              <a:path h="5330398" w="6118104">
                <a:moveTo>
                  <a:pt x="6118104" y="0"/>
                </a:moveTo>
                <a:lnTo>
                  <a:pt x="0" y="0"/>
                </a:lnTo>
                <a:lnTo>
                  <a:pt x="0" y="5330398"/>
                </a:lnTo>
                <a:lnTo>
                  <a:pt x="6118104" y="5330398"/>
                </a:lnTo>
                <a:lnTo>
                  <a:pt x="611810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3941640">
            <a:off x="14879814" y="-2536315"/>
            <a:ext cx="6118104" cy="5330398"/>
          </a:xfrm>
          <a:custGeom>
            <a:avLst/>
            <a:gdLst/>
            <a:ahLst/>
            <a:cxnLst/>
            <a:rect r="r" b="b" t="t" l="l"/>
            <a:pathLst>
              <a:path h="5330398" w="6118104">
                <a:moveTo>
                  <a:pt x="6118104" y="0"/>
                </a:moveTo>
                <a:lnTo>
                  <a:pt x="0" y="0"/>
                </a:lnTo>
                <a:lnTo>
                  <a:pt x="0" y="5330398"/>
                </a:lnTo>
                <a:lnTo>
                  <a:pt x="6118104" y="5330398"/>
                </a:lnTo>
                <a:lnTo>
                  <a:pt x="611810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04766" y="3687387"/>
            <a:ext cx="4467602" cy="5830475"/>
          </a:xfrm>
          <a:custGeom>
            <a:avLst/>
            <a:gdLst/>
            <a:ahLst/>
            <a:cxnLst/>
            <a:rect r="r" b="b" t="t" l="l"/>
            <a:pathLst>
              <a:path h="5830475" w="4467602">
                <a:moveTo>
                  <a:pt x="0" y="0"/>
                </a:moveTo>
                <a:lnTo>
                  <a:pt x="4467601" y="0"/>
                </a:lnTo>
                <a:lnTo>
                  <a:pt x="4467601" y="5830475"/>
                </a:lnTo>
                <a:lnTo>
                  <a:pt x="0" y="58304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74302" y="1403837"/>
            <a:ext cx="7569698" cy="1081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53"/>
              </a:lnSpc>
              <a:spcBef>
                <a:spcPct val="0"/>
              </a:spcBef>
            </a:pPr>
            <a:r>
              <a:rPr lang="en-US" sz="7044">
                <a:solidFill>
                  <a:srgbClr val="000000"/>
                </a:solidFill>
                <a:latin typeface="Genty Sans"/>
                <a:ea typeface="Genty Sans"/>
                <a:cs typeface="Genty Sans"/>
                <a:sym typeface="Genty Sans"/>
              </a:rPr>
              <a:t>Key Features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29153" y="4104126"/>
            <a:ext cx="9231469" cy="4996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3790" indent="-321895" lvl="1">
              <a:lnSpc>
                <a:spcPts val="3578"/>
              </a:lnSpc>
              <a:buFont typeface="Arial"/>
              <a:buChar char="•"/>
            </a:pPr>
            <a:r>
              <a:rPr lang="en-US" sz="2981">
                <a:solidFill>
                  <a:srgbClr val="000000"/>
                </a:solidFill>
                <a:latin typeface="Smile Font TH"/>
                <a:ea typeface="Smile Font TH"/>
                <a:cs typeface="Smile Font TH"/>
                <a:sym typeface="Smile Font TH"/>
              </a:rPr>
              <a:t>Multilingual Support – Farmers get advice in local language</a:t>
            </a:r>
          </a:p>
          <a:p>
            <a:pPr algn="l" marL="643790" indent="-321895" lvl="1">
              <a:lnSpc>
                <a:spcPts val="3578"/>
              </a:lnSpc>
              <a:buFont typeface="Arial"/>
              <a:buChar char="•"/>
            </a:pPr>
            <a:r>
              <a:rPr lang="en-US" sz="2981">
                <a:solidFill>
                  <a:srgbClr val="000000"/>
                </a:solidFill>
                <a:latin typeface="Smile Font TH"/>
                <a:ea typeface="Smile Font TH"/>
                <a:cs typeface="Smile Font TH"/>
                <a:sym typeface="Smile Font TH"/>
              </a:rPr>
              <a:t>Soil Health &amp; Fertilizer Guidance – AI-driven recommendations</a:t>
            </a:r>
          </a:p>
          <a:p>
            <a:pPr algn="l" marL="643790" indent="-321895" lvl="1">
              <a:lnSpc>
                <a:spcPts val="3578"/>
              </a:lnSpc>
              <a:buFont typeface="Arial"/>
              <a:buChar char="•"/>
            </a:pPr>
            <a:r>
              <a:rPr lang="en-US" sz="2981">
                <a:solidFill>
                  <a:srgbClr val="000000"/>
                </a:solidFill>
                <a:latin typeface="Smile Font TH"/>
                <a:ea typeface="Smile Font TH"/>
                <a:cs typeface="Smile Font TH"/>
                <a:sym typeface="Smile Font TH"/>
              </a:rPr>
              <a:t> </a:t>
            </a:r>
            <a:r>
              <a:rPr lang="en-US" sz="2981">
                <a:solidFill>
                  <a:srgbClr val="000000"/>
                </a:solidFill>
                <a:latin typeface="Smile Font TH"/>
                <a:ea typeface="Smile Font TH"/>
                <a:cs typeface="Smile Font TH"/>
                <a:sym typeface="Smile Font TH"/>
              </a:rPr>
              <a:t>Weather-based Alerts, heatwave &amp;Whatsapp alerts </a:t>
            </a:r>
          </a:p>
          <a:p>
            <a:pPr algn="l" marL="643790" indent="-321895" lvl="1">
              <a:lnSpc>
                <a:spcPts val="3578"/>
              </a:lnSpc>
              <a:buFont typeface="Arial"/>
              <a:buChar char="•"/>
            </a:pPr>
            <a:r>
              <a:rPr lang="en-US" sz="2981">
                <a:solidFill>
                  <a:srgbClr val="000000"/>
                </a:solidFill>
                <a:latin typeface="Smile Font TH"/>
                <a:ea typeface="Smile Font TH"/>
                <a:cs typeface="Smile Font TH"/>
                <a:sym typeface="Smile Font TH"/>
              </a:rPr>
              <a:t> </a:t>
            </a:r>
            <a:r>
              <a:rPr lang="en-US" sz="2981">
                <a:solidFill>
                  <a:srgbClr val="000000"/>
                </a:solidFill>
                <a:latin typeface="Smile Font TH"/>
                <a:ea typeface="Smile Font TH"/>
                <a:cs typeface="Smile Font TH"/>
                <a:sym typeface="Smile Font TH"/>
              </a:rPr>
              <a:t>Pest/Disease Detection – Upload photo → AI diagnosis</a:t>
            </a:r>
          </a:p>
          <a:p>
            <a:pPr algn="l" marL="643790" indent="-321895" lvl="1">
              <a:lnSpc>
                <a:spcPts val="3578"/>
              </a:lnSpc>
              <a:buFont typeface="Arial"/>
              <a:buChar char="•"/>
            </a:pPr>
            <a:r>
              <a:rPr lang="en-US" sz="2981">
                <a:solidFill>
                  <a:srgbClr val="000000"/>
                </a:solidFill>
                <a:latin typeface="Smile Font TH"/>
                <a:ea typeface="Smile Font TH"/>
                <a:cs typeface="Smile Font TH"/>
                <a:sym typeface="Smile Font TH"/>
              </a:rPr>
              <a:t>Market Price Tracking – Real-time mandi &amp; online prices</a:t>
            </a:r>
          </a:p>
          <a:p>
            <a:pPr algn="l">
              <a:lnSpc>
                <a:spcPts val="357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171821"/>
            <a:ext cx="9035923" cy="4693271"/>
            <a:chOff x="0" y="0"/>
            <a:chExt cx="2379832" cy="12360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79832" cy="1236088"/>
            </a:xfrm>
            <a:custGeom>
              <a:avLst/>
              <a:gdLst/>
              <a:ahLst/>
              <a:cxnLst/>
              <a:rect r="r" b="b" t="t" l="l"/>
              <a:pathLst>
                <a:path h="1236088" w="2379832">
                  <a:moveTo>
                    <a:pt x="47124" y="0"/>
                  </a:moveTo>
                  <a:lnTo>
                    <a:pt x="2332708" y="0"/>
                  </a:lnTo>
                  <a:cubicBezTo>
                    <a:pt x="2358734" y="0"/>
                    <a:pt x="2379832" y="21098"/>
                    <a:pt x="2379832" y="47124"/>
                  </a:cubicBezTo>
                  <a:lnTo>
                    <a:pt x="2379832" y="1188964"/>
                  </a:lnTo>
                  <a:cubicBezTo>
                    <a:pt x="2379832" y="1201462"/>
                    <a:pt x="2374867" y="1213448"/>
                    <a:pt x="2366029" y="1222286"/>
                  </a:cubicBezTo>
                  <a:cubicBezTo>
                    <a:pt x="2357192" y="1231123"/>
                    <a:pt x="2345206" y="1236088"/>
                    <a:pt x="2332708" y="1236088"/>
                  </a:cubicBezTo>
                  <a:lnTo>
                    <a:pt x="47124" y="1236088"/>
                  </a:lnTo>
                  <a:cubicBezTo>
                    <a:pt x="34626" y="1236088"/>
                    <a:pt x="22640" y="1231123"/>
                    <a:pt x="13802" y="1222286"/>
                  </a:cubicBezTo>
                  <a:cubicBezTo>
                    <a:pt x="4965" y="1213448"/>
                    <a:pt x="0" y="1201462"/>
                    <a:pt x="0" y="1188964"/>
                  </a:cubicBezTo>
                  <a:lnTo>
                    <a:pt x="0" y="47124"/>
                  </a:lnTo>
                  <a:cubicBezTo>
                    <a:pt x="0" y="34626"/>
                    <a:pt x="4965" y="22640"/>
                    <a:pt x="13802" y="13802"/>
                  </a:cubicBezTo>
                  <a:cubicBezTo>
                    <a:pt x="22640" y="4965"/>
                    <a:pt x="34626" y="0"/>
                    <a:pt x="47124" y="0"/>
                  </a:cubicBezTo>
                  <a:close/>
                </a:path>
              </a:pathLst>
            </a:custGeom>
            <a:solidFill>
              <a:srgbClr val="E4F7F2"/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79832" cy="1274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8988096">
            <a:off x="13542887" y="-2413018"/>
            <a:ext cx="6118104" cy="5330398"/>
          </a:xfrm>
          <a:custGeom>
            <a:avLst/>
            <a:gdLst/>
            <a:ahLst/>
            <a:cxnLst/>
            <a:rect r="r" b="b" t="t" l="l"/>
            <a:pathLst>
              <a:path h="5330398" w="6118104">
                <a:moveTo>
                  <a:pt x="0" y="0"/>
                </a:moveTo>
                <a:lnTo>
                  <a:pt x="6118104" y="0"/>
                </a:lnTo>
                <a:lnTo>
                  <a:pt x="6118104" y="5330397"/>
                </a:lnTo>
                <a:lnTo>
                  <a:pt x="0" y="53303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416011"/>
            <a:ext cx="9844324" cy="1339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64"/>
              </a:lnSpc>
              <a:spcBef>
                <a:spcPct val="0"/>
              </a:spcBef>
            </a:pPr>
            <a:r>
              <a:rPr lang="en-US" sz="8803">
                <a:solidFill>
                  <a:srgbClr val="000000"/>
                </a:solidFill>
                <a:latin typeface="Genty Sans"/>
                <a:ea typeface="Genty Sans"/>
                <a:cs typeface="Genty Sans"/>
                <a:sym typeface="Genty Sans"/>
              </a:rPr>
              <a:t> How</a:t>
            </a:r>
            <a:r>
              <a:rPr lang="en-US" sz="8803">
                <a:solidFill>
                  <a:srgbClr val="000000"/>
                </a:solidFill>
                <a:latin typeface="Genty Sans"/>
                <a:ea typeface="Genty Sans"/>
                <a:cs typeface="Genty Sans"/>
                <a:sym typeface="Genty Sans"/>
              </a:rPr>
              <a:t> It Works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63739" y="4802543"/>
            <a:ext cx="8765845" cy="3441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1318" indent="-305659" lvl="1">
              <a:lnSpc>
                <a:spcPts val="3397"/>
              </a:lnSpc>
              <a:spcBef>
                <a:spcPct val="0"/>
              </a:spcBef>
              <a:buFont typeface="Arial"/>
              <a:buChar char="•"/>
            </a:pPr>
            <a:r>
              <a:rPr lang="en-US" sz="2831">
                <a:solidFill>
                  <a:srgbClr val="000000"/>
                </a:solidFill>
                <a:latin typeface="Smile Font TH"/>
                <a:ea typeface="Smile Font TH"/>
                <a:cs typeface="Smile Font TH"/>
                <a:sym typeface="Smile Font TH"/>
              </a:rPr>
              <a:t>Farmer registers &amp; s</a:t>
            </a:r>
            <a:r>
              <a:rPr lang="en-US" sz="2831">
                <a:solidFill>
                  <a:srgbClr val="000000"/>
                </a:solidFill>
                <a:latin typeface="Smile Font TH"/>
                <a:ea typeface="Smile Font TH"/>
                <a:cs typeface="Smile Font TH"/>
                <a:sym typeface="Smile Font TH"/>
              </a:rPr>
              <a:t>elects preferred language</a:t>
            </a:r>
          </a:p>
          <a:p>
            <a:pPr algn="l" marL="611318" indent="-305659" lvl="1">
              <a:lnSpc>
                <a:spcPts val="3397"/>
              </a:lnSpc>
              <a:spcBef>
                <a:spcPct val="0"/>
              </a:spcBef>
              <a:buFont typeface="Arial"/>
              <a:buChar char="•"/>
            </a:pPr>
            <a:r>
              <a:rPr lang="en-US" sz="2831">
                <a:solidFill>
                  <a:srgbClr val="000000"/>
                </a:solidFill>
                <a:latin typeface="Smile Font TH"/>
                <a:ea typeface="Smile Font TH"/>
                <a:cs typeface="Smile Font TH"/>
                <a:sym typeface="Smile Font TH"/>
              </a:rPr>
              <a:t>App syncs with weather, AI, and market data</a:t>
            </a:r>
          </a:p>
          <a:p>
            <a:pPr algn="l" marL="611318" indent="-305659" lvl="1">
              <a:lnSpc>
                <a:spcPts val="3397"/>
              </a:lnSpc>
              <a:spcBef>
                <a:spcPct val="0"/>
              </a:spcBef>
              <a:buFont typeface="Arial"/>
              <a:buChar char="•"/>
            </a:pPr>
            <a:r>
              <a:rPr lang="en-US" sz="2831">
                <a:solidFill>
                  <a:srgbClr val="000000"/>
                </a:solidFill>
                <a:latin typeface="Smile Font TH"/>
                <a:ea typeface="Smile Font TH"/>
                <a:cs typeface="Smile Font TH"/>
                <a:sym typeface="Smile Font TH"/>
              </a:rPr>
              <a:t>Farmer inputs crop details / uploads images</a:t>
            </a:r>
          </a:p>
          <a:p>
            <a:pPr algn="l" marL="611318" indent="-305659" lvl="1">
              <a:lnSpc>
                <a:spcPts val="3397"/>
              </a:lnSpc>
              <a:spcBef>
                <a:spcPct val="0"/>
              </a:spcBef>
              <a:buFont typeface="Arial"/>
              <a:buChar char="•"/>
            </a:pPr>
            <a:r>
              <a:rPr lang="en-US" sz="2831">
                <a:solidFill>
                  <a:srgbClr val="000000"/>
                </a:solidFill>
                <a:latin typeface="Smile Font TH"/>
                <a:ea typeface="Smile Font TH"/>
                <a:cs typeface="Smile Font TH"/>
                <a:sym typeface="Smile Font TH"/>
              </a:rPr>
              <a:t>AI provides instant advisory &amp; alerts</a:t>
            </a:r>
          </a:p>
          <a:p>
            <a:pPr algn="l" marL="611318" indent="-305659" lvl="1">
              <a:lnSpc>
                <a:spcPts val="3397"/>
              </a:lnSpc>
              <a:spcBef>
                <a:spcPct val="0"/>
              </a:spcBef>
              <a:buFont typeface="Arial"/>
              <a:buChar char="•"/>
            </a:pPr>
            <a:r>
              <a:rPr lang="en-US" sz="2831">
                <a:solidFill>
                  <a:srgbClr val="000000"/>
                </a:solidFill>
                <a:latin typeface="Smile Font TH"/>
                <a:ea typeface="Smile Font TH"/>
                <a:cs typeface="Smile Font TH"/>
                <a:sym typeface="Smile Font TH"/>
              </a:rPr>
              <a:t>Chatbot answers queries in real-time</a:t>
            </a:r>
          </a:p>
          <a:p>
            <a:pPr algn="l">
              <a:lnSpc>
                <a:spcPts val="339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99274" y="4204374"/>
            <a:ext cx="10175231" cy="5517507"/>
            <a:chOff x="0" y="0"/>
            <a:chExt cx="2679896" cy="14531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79896" cy="1453171"/>
            </a:xfrm>
            <a:custGeom>
              <a:avLst/>
              <a:gdLst/>
              <a:ahLst/>
              <a:cxnLst/>
              <a:rect r="r" b="b" t="t" l="l"/>
              <a:pathLst>
                <a:path h="1453171" w="2679896">
                  <a:moveTo>
                    <a:pt x="41847" y="0"/>
                  </a:moveTo>
                  <a:lnTo>
                    <a:pt x="2638049" y="0"/>
                  </a:lnTo>
                  <a:cubicBezTo>
                    <a:pt x="2661161" y="0"/>
                    <a:pt x="2679896" y="18736"/>
                    <a:pt x="2679896" y="41847"/>
                  </a:cubicBezTo>
                  <a:lnTo>
                    <a:pt x="2679896" y="1411323"/>
                  </a:lnTo>
                  <a:cubicBezTo>
                    <a:pt x="2679896" y="1422422"/>
                    <a:pt x="2675487" y="1433066"/>
                    <a:pt x="2667639" y="1440914"/>
                  </a:cubicBezTo>
                  <a:cubicBezTo>
                    <a:pt x="2659792" y="1448762"/>
                    <a:pt x="2649148" y="1453171"/>
                    <a:pt x="2638049" y="1453171"/>
                  </a:cubicBezTo>
                  <a:lnTo>
                    <a:pt x="41847" y="1453171"/>
                  </a:lnTo>
                  <a:cubicBezTo>
                    <a:pt x="18736" y="1453171"/>
                    <a:pt x="0" y="1434435"/>
                    <a:pt x="0" y="1411323"/>
                  </a:cubicBezTo>
                  <a:lnTo>
                    <a:pt x="0" y="41847"/>
                  </a:lnTo>
                  <a:cubicBezTo>
                    <a:pt x="0" y="18736"/>
                    <a:pt x="18736" y="0"/>
                    <a:pt x="41847" y="0"/>
                  </a:cubicBezTo>
                  <a:close/>
                </a:path>
              </a:pathLst>
            </a:custGeom>
            <a:solidFill>
              <a:srgbClr val="E4F7F2"/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679896" cy="14912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9603276">
            <a:off x="-3700415" y="-198799"/>
            <a:ext cx="6118104" cy="5330398"/>
          </a:xfrm>
          <a:custGeom>
            <a:avLst/>
            <a:gdLst/>
            <a:ahLst/>
            <a:cxnLst/>
            <a:rect r="r" b="b" t="t" l="l"/>
            <a:pathLst>
              <a:path h="5330398" w="6118104">
                <a:moveTo>
                  <a:pt x="6118103" y="0"/>
                </a:moveTo>
                <a:lnTo>
                  <a:pt x="0" y="0"/>
                </a:lnTo>
                <a:lnTo>
                  <a:pt x="0" y="5330397"/>
                </a:lnTo>
                <a:lnTo>
                  <a:pt x="6118103" y="5330397"/>
                </a:lnTo>
                <a:lnTo>
                  <a:pt x="611810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74015" y="7436711"/>
            <a:ext cx="2548254" cy="2428986"/>
          </a:xfrm>
          <a:custGeom>
            <a:avLst/>
            <a:gdLst/>
            <a:ahLst/>
            <a:cxnLst/>
            <a:rect r="r" b="b" t="t" l="l"/>
            <a:pathLst>
              <a:path h="2428986" w="2548254">
                <a:moveTo>
                  <a:pt x="0" y="0"/>
                </a:moveTo>
                <a:lnTo>
                  <a:pt x="2548253" y="0"/>
                </a:lnTo>
                <a:lnTo>
                  <a:pt x="2548253" y="2428986"/>
                </a:lnTo>
                <a:lnTo>
                  <a:pt x="0" y="24289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131" r="-3195" b="-413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74015" y="1107632"/>
            <a:ext cx="1692193" cy="1692193"/>
          </a:xfrm>
          <a:custGeom>
            <a:avLst/>
            <a:gdLst/>
            <a:ahLst/>
            <a:cxnLst/>
            <a:rect r="r" b="b" t="t" l="l"/>
            <a:pathLst>
              <a:path h="1692193" w="1692193">
                <a:moveTo>
                  <a:pt x="0" y="0"/>
                </a:moveTo>
                <a:lnTo>
                  <a:pt x="1692192" y="0"/>
                </a:lnTo>
                <a:lnTo>
                  <a:pt x="1692192" y="1692192"/>
                </a:lnTo>
                <a:lnTo>
                  <a:pt x="0" y="16921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74015" y="3518039"/>
            <a:ext cx="1372670" cy="1372670"/>
          </a:xfrm>
          <a:custGeom>
            <a:avLst/>
            <a:gdLst/>
            <a:ahLst/>
            <a:cxnLst/>
            <a:rect r="r" b="b" t="t" l="l"/>
            <a:pathLst>
              <a:path h="1372670" w="1372670">
                <a:moveTo>
                  <a:pt x="0" y="0"/>
                </a:moveTo>
                <a:lnTo>
                  <a:pt x="1372669" y="0"/>
                </a:lnTo>
                <a:lnTo>
                  <a:pt x="1372669" y="1372670"/>
                </a:lnTo>
                <a:lnTo>
                  <a:pt x="0" y="13726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74015" y="5627342"/>
            <a:ext cx="3889911" cy="1166973"/>
          </a:xfrm>
          <a:custGeom>
            <a:avLst/>
            <a:gdLst/>
            <a:ahLst/>
            <a:cxnLst/>
            <a:rect r="r" b="b" t="t" l="l"/>
            <a:pathLst>
              <a:path h="1166973" w="3889911">
                <a:moveTo>
                  <a:pt x="0" y="0"/>
                </a:moveTo>
                <a:lnTo>
                  <a:pt x="3889910" y="0"/>
                </a:lnTo>
                <a:lnTo>
                  <a:pt x="3889910" y="1166974"/>
                </a:lnTo>
                <a:lnTo>
                  <a:pt x="0" y="11669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897532" y="1944203"/>
            <a:ext cx="7876973" cy="1081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53"/>
              </a:lnSpc>
              <a:spcBef>
                <a:spcPct val="0"/>
              </a:spcBef>
            </a:pPr>
            <a:r>
              <a:rPr lang="en-US" sz="7044">
                <a:solidFill>
                  <a:srgbClr val="000000"/>
                </a:solidFill>
                <a:latin typeface="Genty Sans"/>
                <a:ea typeface="Genty Sans"/>
                <a:cs typeface="Genty Sans"/>
                <a:sym typeface="Genty Sans"/>
              </a:rPr>
              <a:t>Techn</a:t>
            </a:r>
            <a:r>
              <a:rPr lang="en-US" sz="7044">
                <a:solidFill>
                  <a:srgbClr val="000000"/>
                </a:solidFill>
                <a:latin typeface="Genty Sans"/>
                <a:ea typeface="Genty Sans"/>
                <a:cs typeface="Genty Sans"/>
                <a:sym typeface="Genty Sans"/>
              </a:rPr>
              <a:t>ology Stack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265488" y="4734885"/>
            <a:ext cx="8842803" cy="3916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6685" indent="-308343" lvl="1">
              <a:lnSpc>
                <a:spcPts val="3427"/>
              </a:lnSpc>
              <a:buFont typeface="Arial"/>
              <a:buChar char="•"/>
            </a:pPr>
            <a:r>
              <a:rPr lang="en-US" sz="2856">
                <a:solidFill>
                  <a:srgbClr val="000000"/>
                </a:solidFill>
                <a:latin typeface="Smile Font TH"/>
                <a:ea typeface="Smile Font TH"/>
                <a:cs typeface="Smile Font TH"/>
                <a:sym typeface="Smile Font TH"/>
              </a:rPr>
              <a:t>Frontend: Ionic (cross-platform mobile app, modern UI/UX)</a:t>
            </a:r>
          </a:p>
          <a:p>
            <a:pPr algn="l" marL="616685" indent="-308343" lvl="1">
              <a:lnSpc>
                <a:spcPts val="3427"/>
              </a:lnSpc>
              <a:spcBef>
                <a:spcPct val="0"/>
              </a:spcBef>
              <a:buFont typeface="Arial"/>
              <a:buChar char="•"/>
            </a:pPr>
            <a:r>
              <a:rPr lang="en-US" sz="2856">
                <a:solidFill>
                  <a:srgbClr val="000000"/>
                </a:solidFill>
                <a:latin typeface="Smile Font TH"/>
                <a:ea typeface="Smile Font TH"/>
                <a:cs typeface="Smile Font TH"/>
                <a:sym typeface="Smile Font TH"/>
              </a:rPr>
              <a:t>Backend: Laravel (REST APIs, authentica</a:t>
            </a:r>
            <a:r>
              <a:rPr lang="en-US" sz="2856">
                <a:solidFill>
                  <a:srgbClr val="000000"/>
                </a:solidFill>
                <a:latin typeface="Smile Font TH"/>
                <a:ea typeface="Smile Font TH"/>
                <a:cs typeface="Smile Font TH"/>
                <a:sym typeface="Smile Font TH"/>
              </a:rPr>
              <a:t>tion, data storage)</a:t>
            </a:r>
          </a:p>
          <a:p>
            <a:pPr algn="l" marL="616685" indent="-308343" lvl="1">
              <a:lnSpc>
                <a:spcPts val="3427"/>
              </a:lnSpc>
              <a:spcBef>
                <a:spcPct val="0"/>
              </a:spcBef>
              <a:buFont typeface="Arial"/>
              <a:buChar char="•"/>
            </a:pPr>
            <a:r>
              <a:rPr lang="en-US" sz="2856">
                <a:solidFill>
                  <a:srgbClr val="000000"/>
                </a:solidFill>
                <a:latin typeface="Smile Font TH"/>
                <a:ea typeface="Smile Font TH"/>
                <a:cs typeface="Smile Font TH"/>
                <a:sym typeface="Smile Font TH"/>
              </a:rPr>
              <a:t>Database: MySQL</a:t>
            </a:r>
          </a:p>
          <a:p>
            <a:pPr algn="l" marL="616685" indent="-308343" lvl="1">
              <a:lnSpc>
                <a:spcPts val="3427"/>
              </a:lnSpc>
              <a:spcBef>
                <a:spcPct val="0"/>
              </a:spcBef>
              <a:buFont typeface="Arial"/>
              <a:buChar char="•"/>
            </a:pPr>
            <a:r>
              <a:rPr lang="en-US" sz="2856">
                <a:solidFill>
                  <a:srgbClr val="000000"/>
                </a:solidFill>
                <a:latin typeface="Smile Font TH"/>
                <a:ea typeface="Smile Font TH"/>
                <a:cs typeface="Smile Font TH"/>
                <a:sym typeface="Smile Font TH"/>
              </a:rPr>
              <a:t>Integrations</a:t>
            </a:r>
            <a:r>
              <a:rPr lang="en-US" sz="2856">
                <a:solidFill>
                  <a:srgbClr val="000000"/>
                </a:solidFill>
                <a:latin typeface="Smile Font TH"/>
                <a:ea typeface="Smile Font TH"/>
                <a:cs typeface="Smile Font TH"/>
                <a:sym typeface="Smile Font TH"/>
              </a:rPr>
              <a:t> APIs: Google Gemini / ElevenLabs</a:t>
            </a:r>
            <a:r>
              <a:rPr lang="en-US" sz="2856">
                <a:solidFill>
                  <a:srgbClr val="000000"/>
                </a:solidFill>
                <a:latin typeface="Smile Font TH"/>
                <a:ea typeface="Smile Font TH"/>
                <a:cs typeface="Smile Font TH"/>
                <a:sym typeface="Smile Font TH"/>
              </a:rPr>
              <a:t> </a:t>
            </a:r>
          </a:p>
          <a:p>
            <a:pPr algn="l">
              <a:lnSpc>
                <a:spcPts val="3427"/>
              </a:lnSpc>
              <a:spcBef>
                <a:spcPct val="0"/>
              </a:spcBef>
            </a:pPr>
          </a:p>
          <a:p>
            <a:pPr algn="l">
              <a:lnSpc>
                <a:spcPts val="342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28537" y="5347586"/>
            <a:ext cx="9300827" cy="4815801"/>
            <a:chOff x="0" y="0"/>
            <a:chExt cx="2449600" cy="12683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49600" cy="1268359"/>
            </a:xfrm>
            <a:custGeom>
              <a:avLst/>
              <a:gdLst/>
              <a:ahLst/>
              <a:cxnLst/>
              <a:rect r="r" b="b" t="t" l="l"/>
              <a:pathLst>
                <a:path h="1268359" w="2449600">
                  <a:moveTo>
                    <a:pt x="45781" y="0"/>
                  </a:moveTo>
                  <a:lnTo>
                    <a:pt x="2403819" y="0"/>
                  </a:lnTo>
                  <a:cubicBezTo>
                    <a:pt x="2415961" y="0"/>
                    <a:pt x="2427606" y="4823"/>
                    <a:pt x="2436191" y="13409"/>
                  </a:cubicBezTo>
                  <a:cubicBezTo>
                    <a:pt x="2444777" y="21995"/>
                    <a:pt x="2449600" y="33639"/>
                    <a:pt x="2449600" y="45781"/>
                  </a:cubicBezTo>
                  <a:lnTo>
                    <a:pt x="2449600" y="1222578"/>
                  </a:lnTo>
                  <a:cubicBezTo>
                    <a:pt x="2449600" y="1247862"/>
                    <a:pt x="2429103" y="1268359"/>
                    <a:pt x="2403819" y="1268359"/>
                  </a:cubicBezTo>
                  <a:lnTo>
                    <a:pt x="45781" y="1268359"/>
                  </a:lnTo>
                  <a:cubicBezTo>
                    <a:pt x="33639" y="1268359"/>
                    <a:pt x="21995" y="1263536"/>
                    <a:pt x="13409" y="1254950"/>
                  </a:cubicBezTo>
                  <a:cubicBezTo>
                    <a:pt x="4823" y="1246364"/>
                    <a:pt x="0" y="1234720"/>
                    <a:pt x="0" y="1222578"/>
                  </a:cubicBezTo>
                  <a:lnTo>
                    <a:pt x="0" y="45781"/>
                  </a:lnTo>
                  <a:cubicBezTo>
                    <a:pt x="0" y="33639"/>
                    <a:pt x="4823" y="21995"/>
                    <a:pt x="13409" y="13409"/>
                  </a:cubicBezTo>
                  <a:cubicBezTo>
                    <a:pt x="21995" y="4823"/>
                    <a:pt x="33639" y="0"/>
                    <a:pt x="45781" y="0"/>
                  </a:cubicBezTo>
                  <a:close/>
                </a:path>
              </a:pathLst>
            </a:custGeom>
            <a:solidFill>
              <a:srgbClr val="E4F7F2"/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49600" cy="1306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7172351">
            <a:off x="-3059052" y="6453726"/>
            <a:ext cx="6118104" cy="5330398"/>
          </a:xfrm>
          <a:custGeom>
            <a:avLst/>
            <a:gdLst/>
            <a:ahLst/>
            <a:cxnLst/>
            <a:rect r="r" b="b" t="t" l="l"/>
            <a:pathLst>
              <a:path h="5330398" w="6118104">
                <a:moveTo>
                  <a:pt x="6118104" y="0"/>
                </a:moveTo>
                <a:lnTo>
                  <a:pt x="0" y="0"/>
                </a:lnTo>
                <a:lnTo>
                  <a:pt x="0" y="5330398"/>
                </a:lnTo>
                <a:lnTo>
                  <a:pt x="6118104" y="5330398"/>
                </a:lnTo>
                <a:lnTo>
                  <a:pt x="611810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3941640">
            <a:off x="14879814" y="-2536315"/>
            <a:ext cx="6118104" cy="5330398"/>
          </a:xfrm>
          <a:custGeom>
            <a:avLst/>
            <a:gdLst/>
            <a:ahLst/>
            <a:cxnLst/>
            <a:rect r="r" b="b" t="t" l="l"/>
            <a:pathLst>
              <a:path h="5330398" w="6118104">
                <a:moveTo>
                  <a:pt x="6118104" y="0"/>
                </a:moveTo>
                <a:lnTo>
                  <a:pt x="0" y="0"/>
                </a:lnTo>
                <a:lnTo>
                  <a:pt x="0" y="5330398"/>
                </a:lnTo>
                <a:lnTo>
                  <a:pt x="6118104" y="5330398"/>
                </a:lnTo>
                <a:lnTo>
                  <a:pt x="611810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1367">
            <a:off x="2950655" y="3899278"/>
            <a:ext cx="4248745" cy="5942300"/>
          </a:xfrm>
          <a:custGeom>
            <a:avLst/>
            <a:gdLst/>
            <a:ahLst/>
            <a:cxnLst/>
            <a:rect r="r" b="b" t="t" l="l"/>
            <a:pathLst>
              <a:path h="5942300" w="4248745">
                <a:moveTo>
                  <a:pt x="0" y="0"/>
                </a:moveTo>
                <a:lnTo>
                  <a:pt x="4248745" y="0"/>
                </a:lnTo>
                <a:lnTo>
                  <a:pt x="4248745" y="5942300"/>
                </a:lnTo>
                <a:lnTo>
                  <a:pt x="0" y="5942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493103" y="484632"/>
            <a:ext cx="3933874" cy="4508738"/>
          </a:xfrm>
          <a:custGeom>
            <a:avLst/>
            <a:gdLst/>
            <a:ahLst/>
            <a:cxnLst/>
            <a:rect r="r" b="b" t="t" l="l"/>
            <a:pathLst>
              <a:path h="4508738" w="3933874">
                <a:moveTo>
                  <a:pt x="0" y="0"/>
                </a:moveTo>
                <a:lnTo>
                  <a:pt x="3933875" y="0"/>
                </a:lnTo>
                <a:lnTo>
                  <a:pt x="3933875" y="4508739"/>
                </a:lnTo>
                <a:lnTo>
                  <a:pt x="0" y="45087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74302" y="1403837"/>
            <a:ext cx="7569698" cy="1081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53"/>
              </a:lnSpc>
              <a:spcBef>
                <a:spcPct val="0"/>
              </a:spcBef>
            </a:pPr>
            <a:r>
              <a:rPr lang="en-US" sz="7044">
                <a:solidFill>
                  <a:srgbClr val="000000"/>
                </a:solidFill>
                <a:latin typeface="Genty Sans"/>
                <a:ea typeface="Genty Sans"/>
                <a:cs typeface="Genty Sans"/>
                <a:sym typeface="Genty Sans"/>
              </a:rPr>
              <a:t> Impac</a:t>
            </a:r>
            <a:r>
              <a:rPr lang="en-US" sz="7044">
                <a:solidFill>
                  <a:srgbClr val="000000"/>
                </a:solidFill>
                <a:latin typeface="Genty Sans"/>
                <a:ea typeface="Genty Sans"/>
                <a:cs typeface="Genty Sans"/>
                <a:sym typeface="Genty Sans"/>
              </a:rPr>
              <a:t>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32970" y="6063965"/>
            <a:ext cx="8896393" cy="305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0423" indent="-310211" lvl="1">
              <a:lnSpc>
                <a:spcPts val="3448"/>
              </a:lnSpc>
              <a:buFont typeface="Arial"/>
              <a:buChar char="•"/>
            </a:pPr>
            <a:r>
              <a:rPr lang="en-US" sz="2873">
                <a:solidFill>
                  <a:srgbClr val="000000"/>
                </a:solidFill>
                <a:latin typeface="Smile Font TH"/>
                <a:ea typeface="Smile Font TH"/>
                <a:cs typeface="Smile Font TH"/>
                <a:sym typeface="Smile Font TH"/>
              </a:rPr>
              <a:t>Increased crop yield</a:t>
            </a:r>
          </a:p>
          <a:p>
            <a:pPr algn="l" marL="620423" indent="-310211" lvl="1">
              <a:lnSpc>
                <a:spcPts val="3448"/>
              </a:lnSpc>
              <a:buFont typeface="Arial"/>
              <a:buChar char="•"/>
            </a:pPr>
            <a:r>
              <a:rPr lang="en-US" sz="2873">
                <a:solidFill>
                  <a:srgbClr val="000000"/>
                </a:solidFill>
                <a:latin typeface="Smile Font TH"/>
                <a:ea typeface="Smile Font TH"/>
                <a:cs typeface="Smile Font TH"/>
                <a:sym typeface="Smile Font TH"/>
              </a:rPr>
              <a:t>Reduced fertilizer misuse</a:t>
            </a:r>
          </a:p>
          <a:p>
            <a:pPr algn="l" marL="620423" indent="-310211" lvl="1">
              <a:lnSpc>
                <a:spcPts val="3448"/>
              </a:lnSpc>
              <a:spcBef>
                <a:spcPct val="0"/>
              </a:spcBef>
              <a:buFont typeface="Arial"/>
              <a:buChar char="•"/>
            </a:pPr>
            <a:r>
              <a:rPr lang="en-US" sz="2873">
                <a:solidFill>
                  <a:srgbClr val="000000"/>
                </a:solidFill>
                <a:latin typeface="Smile Font TH"/>
                <a:ea typeface="Smile Font TH"/>
                <a:cs typeface="Smile Font TH"/>
                <a:sym typeface="Smile Font TH"/>
              </a:rPr>
              <a:t>Ea</a:t>
            </a:r>
            <a:r>
              <a:rPr lang="en-US" sz="2873">
                <a:solidFill>
                  <a:srgbClr val="000000"/>
                </a:solidFill>
                <a:latin typeface="Smile Font TH"/>
                <a:ea typeface="Smile Font TH"/>
                <a:cs typeface="Smile Font TH"/>
                <a:sym typeface="Smile Font TH"/>
              </a:rPr>
              <a:t>rly pest control → less crop loss</a:t>
            </a:r>
          </a:p>
          <a:p>
            <a:pPr algn="l" marL="620423" indent="-310211" lvl="1">
              <a:lnSpc>
                <a:spcPts val="3448"/>
              </a:lnSpc>
              <a:spcBef>
                <a:spcPct val="0"/>
              </a:spcBef>
              <a:buFont typeface="Arial"/>
              <a:buChar char="•"/>
            </a:pPr>
            <a:r>
              <a:rPr lang="en-US" sz="2873">
                <a:solidFill>
                  <a:srgbClr val="000000"/>
                </a:solidFill>
                <a:latin typeface="Smile Font TH"/>
                <a:ea typeface="Smile Font TH"/>
                <a:cs typeface="Smile Font TH"/>
                <a:sym typeface="Smile Font TH"/>
              </a:rPr>
              <a:t>Better market awareness → higher income</a:t>
            </a:r>
          </a:p>
          <a:p>
            <a:pPr algn="l" marL="620423" indent="-310211" lvl="1">
              <a:lnSpc>
                <a:spcPts val="3448"/>
              </a:lnSpc>
              <a:spcBef>
                <a:spcPct val="0"/>
              </a:spcBef>
              <a:buFont typeface="Arial"/>
              <a:buChar char="•"/>
            </a:pPr>
            <a:r>
              <a:rPr lang="en-US" sz="2873">
                <a:solidFill>
                  <a:srgbClr val="000000"/>
                </a:solidFill>
                <a:latin typeface="Smile Font TH"/>
                <a:ea typeface="Smile Font TH"/>
                <a:cs typeface="Smile Font TH"/>
                <a:sym typeface="Smile Font TH"/>
              </a:rPr>
              <a:t>Empowerment through local-language advisory</a:t>
            </a:r>
          </a:p>
          <a:p>
            <a:pPr algn="l">
              <a:lnSpc>
                <a:spcPts val="344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657477"/>
            <a:ext cx="8285363" cy="4207614"/>
            <a:chOff x="0" y="0"/>
            <a:chExt cx="2182153" cy="11081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82153" cy="1108178"/>
            </a:xfrm>
            <a:custGeom>
              <a:avLst/>
              <a:gdLst/>
              <a:ahLst/>
              <a:cxnLst/>
              <a:rect r="r" b="b" t="t" l="l"/>
              <a:pathLst>
                <a:path h="1108178" w="2182153">
                  <a:moveTo>
                    <a:pt x="51393" y="0"/>
                  </a:moveTo>
                  <a:lnTo>
                    <a:pt x="2130761" y="0"/>
                  </a:lnTo>
                  <a:cubicBezTo>
                    <a:pt x="2159144" y="0"/>
                    <a:pt x="2182153" y="23009"/>
                    <a:pt x="2182153" y="51393"/>
                  </a:cubicBezTo>
                  <a:lnTo>
                    <a:pt x="2182153" y="1056786"/>
                  </a:lnTo>
                  <a:cubicBezTo>
                    <a:pt x="2182153" y="1085169"/>
                    <a:pt x="2159144" y="1108178"/>
                    <a:pt x="2130761" y="1108178"/>
                  </a:cubicBezTo>
                  <a:lnTo>
                    <a:pt x="51393" y="1108178"/>
                  </a:lnTo>
                  <a:cubicBezTo>
                    <a:pt x="23009" y="1108178"/>
                    <a:pt x="0" y="1085169"/>
                    <a:pt x="0" y="1056786"/>
                  </a:cubicBezTo>
                  <a:lnTo>
                    <a:pt x="0" y="51393"/>
                  </a:lnTo>
                  <a:cubicBezTo>
                    <a:pt x="0" y="23009"/>
                    <a:pt x="23009" y="0"/>
                    <a:pt x="51393" y="0"/>
                  </a:cubicBezTo>
                  <a:close/>
                </a:path>
              </a:pathLst>
            </a:custGeom>
            <a:solidFill>
              <a:srgbClr val="E4F7F2"/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82153" cy="11462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8988096">
            <a:off x="13542887" y="-2413018"/>
            <a:ext cx="6118104" cy="5330398"/>
          </a:xfrm>
          <a:custGeom>
            <a:avLst/>
            <a:gdLst/>
            <a:ahLst/>
            <a:cxnLst/>
            <a:rect r="r" b="b" t="t" l="l"/>
            <a:pathLst>
              <a:path h="5330398" w="6118104">
                <a:moveTo>
                  <a:pt x="0" y="0"/>
                </a:moveTo>
                <a:lnTo>
                  <a:pt x="6118104" y="0"/>
                </a:lnTo>
                <a:lnTo>
                  <a:pt x="6118104" y="5330397"/>
                </a:lnTo>
                <a:lnTo>
                  <a:pt x="0" y="53303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90083" y="3397982"/>
            <a:ext cx="6529004" cy="6014845"/>
          </a:xfrm>
          <a:custGeom>
            <a:avLst/>
            <a:gdLst/>
            <a:ahLst/>
            <a:cxnLst/>
            <a:rect r="r" b="b" t="t" l="l"/>
            <a:pathLst>
              <a:path h="6014845" w="6529004">
                <a:moveTo>
                  <a:pt x="0" y="0"/>
                </a:moveTo>
                <a:lnTo>
                  <a:pt x="6529005" y="0"/>
                </a:lnTo>
                <a:lnTo>
                  <a:pt x="6529005" y="6014845"/>
                </a:lnTo>
                <a:lnTo>
                  <a:pt x="0" y="6014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7000"/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416011"/>
            <a:ext cx="9844324" cy="1339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64"/>
              </a:lnSpc>
              <a:spcBef>
                <a:spcPct val="0"/>
              </a:spcBef>
            </a:pPr>
            <a:r>
              <a:rPr lang="en-US" sz="8803">
                <a:solidFill>
                  <a:srgbClr val="000000"/>
                </a:solidFill>
                <a:latin typeface="Genty Sans"/>
                <a:ea typeface="Genty Sans"/>
                <a:cs typeface="Genty Sans"/>
                <a:sym typeface="Genty Sans"/>
              </a:rPr>
              <a:t> Future</a:t>
            </a:r>
            <a:r>
              <a:rPr lang="en-US" sz="8803">
                <a:solidFill>
                  <a:srgbClr val="000000"/>
                </a:solidFill>
                <a:latin typeface="Genty Sans"/>
                <a:ea typeface="Genty Sans"/>
                <a:cs typeface="Genty Sans"/>
                <a:sym typeface="Genty Sans"/>
              </a:rPr>
              <a:t> Scope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511236"/>
            <a:ext cx="8467595" cy="2916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0519" indent="-295259" lvl="1">
              <a:lnSpc>
                <a:spcPts val="3282"/>
              </a:lnSpc>
              <a:buFont typeface="Arial"/>
              <a:buChar char="•"/>
            </a:pPr>
            <a:r>
              <a:rPr lang="en-US" sz="2735">
                <a:solidFill>
                  <a:srgbClr val="000000"/>
                </a:solidFill>
                <a:latin typeface="Smile Font TH"/>
                <a:ea typeface="Smile Font TH"/>
                <a:cs typeface="Smile Font TH"/>
                <a:sym typeface="Smile Font TH"/>
              </a:rPr>
              <a:t>Ai Call Agent with Native Languages</a:t>
            </a:r>
          </a:p>
          <a:p>
            <a:pPr algn="l" marL="590519" indent="-295259" lvl="1">
              <a:lnSpc>
                <a:spcPts val="3282"/>
              </a:lnSpc>
              <a:spcBef>
                <a:spcPct val="0"/>
              </a:spcBef>
              <a:buFont typeface="Arial"/>
              <a:buChar char="•"/>
            </a:pPr>
            <a:r>
              <a:rPr lang="en-US" sz="2735">
                <a:solidFill>
                  <a:srgbClr val="000000"/>
                </a:solidFill>
                <a:latin typeface="Smile Font TH"/>
                <a:ea typeface="Smile Font TH"/>
                <a:cs typeface="Smile Font TH"/>
                <a:sym typeface="Smile Font TH"/>
              </a:rPr>
              <a:t>Integration with drones &amp;</a:t>
            </a:r>
            <a:r>
              <a:rPr lang="en-US" sz="2735">
                <a:solidFill>
                  <a:srgbClr val="000000"/>
                </a:solidFill>
                <a:latin typeface="Smile Font TH"/>
                <a:ea typeface="Smile Font TH"/>
                <a:cs typeface="Smile Font TH"/>
                <a:sym typeface="Smile Font TH"/>
              </a:rPr>
              <a:t> IoT soil sensors</a:t>
            </a:r>
          </a:p>
          <a:p>
            <a:pPr algn="l" marL="590519" indent="-295259" lvl="1">
              <a:lnSpc>
                <a:spcPts val="3282"/>
              </a:lnSpc>
              <a:spcBef>
                <a:spcPct val="0"/>
              </a:spcBef>
              <a:buFont typeface="Arial"/>
              <a:buChar char="•"/>
            </a:pPr>
            <a:r>
              <a:rPr lang="en-US" sz="2735">
                <a:solidFill>
                  <a:srgbClr val="000000"/>
                </a:solidFill>
                <a:latin typeface="Smile Font TH"/>
                <a:ea typeface="Smile Font TH"/>
                <a:cs typeface="Smile Font TH"/>
                <a:sym typeface="Smile Font TH"/>
              </a:rPr>
              <a:t>AI-powered yield prediction</a:t>
            </a:r>
          </a:p>
          <a:p>
            <a:pPr algn="l" marL="590519" indent="-295259" lvl="1">
              <a:lnSpc>
                <a:spcPts val="3282"/>
              </a:lnSpc>
              <a:spcBef>
                <a:spcPct val="0"/>
              </a:spcBef>
              <a:buFont typeface="Arial"/>
              <a:buChar char="•"/>
            </a:pPr>
            <a:r>
              <a:rPr lang="en-US" sz="2735">
                <a:solidFill>
                  <a:srgbClr val="000000"/>
                </a:solidFill>
                <a:latin typeface="Smile Font TH"/>
                <a:ea typeface="Smile Font TH"/>
                <a:cs typeface="Smile Font TH"/>
                <a:sym typeface="Smile Font TH"/>
              </a:rPr>
              <a:t>Farmer-to-farmer knowledge sharing</a:t>
            </a:r>
          </a:p>
          <a:p>
            <a:pPr algn="l" marL="590519" indent="-295259" lvl="1">
              <a:lnSpc>
                <a:spcPts val="3282"/>
              </a:lnSpc>
              <a:spcBef>
                <a:spcPct val="0"/>
              </a:spcBef>
              <a:buFont typeface="Arial"/>
              <a:buChar char="•"/>
            </a:pPr>
            <a:r>
              <a:rPr lang="en-US" sz="2735">
                <a:solidFill>
                  <a:srgbClr val="000000"/>
                </a:solidFill>
                <a:latin typeface="Smile Font TH"/>
                <a:ea typeface="Smile Font TH"/>
                <a:cs typeface="Smile Font TH"/>
                <a:sym typeface="Smile Font TH"/>
              </a:rPr>
              <a:t>Government &amp; NGO partnerships</a:t>
            </a:r>
          </a:p>
          <a:p>
            <a:pPr algn="l" marL="590519" indent="-295259" lvl="1">
              <a:lnSpc>
                <a:spcPts val="3282"/>
              </a:lnSpc>
              <a:spcBef>
                <a:spcPct val="0"/>
              </a:spcBef>
              <a:buFont typeface="Arial"/>
              <a:buChar char="•"/>
            </a:pPr>
            <a:r>
              <a:rPr lang="en-US" sz="2735">
                <a:solidFill>
                  <a:srgbClr val="000000"/>
                </a:solidFill>
                <a:latin typeface="Smile Font TH"/>
                <a:ea typeface="Smile Font TH"/>
                <a:cs typeface="Smile Font TH"/>
                <a:sym typeface="Smile Font TH"/>
              </a:rPr>
              <a:t>Attach hardware devices</a:t>
            </a:r>
          </a:p>
          <a:p>
            <a:pPr algn="l">
              <a:lnSpc>
                <a:spcPts val="328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DAG0vuSyU9A</dc:identifier>
  <dcterms:modified xsi:type="dcterms:W3CDTF">2011-08-01T06:04:30Z</dcterms:modified>
  <cp:revision>1</cp:revision>
  <dc:title>Smart Crop Advisory App</dc:title>
</cp:coreProperties>
</file>